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2E97_149A884B.xml" ContentType="application/vnd.ms-powerpoint.comments+xml"/>
  <Override PartName="/ppt/notesSlides/notesSlide7.xml" ContentType="application/vnd.openxmlformats-officedocument.presentationml.notesSlide+xml"/>
  <Override PartName="/ppt/comments/modernComment_7BBF59B8_607F2A64.xml" ContentType="application/vnd.ms-powerpoint.comments+xml"/>
  <Override PartName="/ppt/notesSlides/notesSlide8.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BBF5733_8C304612.xml" ContentType="application/vnd.ms-powerpoint.comments+xml"/>
  <Override PartName="/ppt/notesSlides/notesSlide12.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comments/modernComment_7BBF5771_AFDB232A.xml" ContentType="application/vnd.ms-powerpoint.comments+xml"/>
  <Override PartName="/ppt/notesSlides/notesSlide13.xml" ContentType="application/vnd.openxmlformats-officedocument.presentationml.notesSlide+xml"/>
  <Override PartName="/ppt/comments/modernComment_2E9B_72D39CC8.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3" r:id="rId7"/>
  </p:sldMasterIdLst>
  <p:notesMasterIdLst>
    <p:notesMasterId r:id="rId103"/>
  </p:notesMasterIdLst>
  <p:sldIdLst>
    <p:sldId id="2076138200" r:id="rId8"/>
    <p:sldId id="2076138162" r:id="rId9"/>
    <p:sldId id="2076138203" r:id="rId10"/>
    <p:sldId id="1370" r:id="rId11"/>
    <p:sldId id="1841" r:id="rId12"/>
    <p:sldId id="11927" r:id="rId13"/>
    <p:sldId id="2076137915" r:id="rId14"/>
    <p:sldId id="2076137912" r:id="rId15"/>
    <p:sldId id="11933" r:id="rId16"/>
    <p:sldId id="10038" r:id="rId17"/>
    <p:sldId id="11916" r:id="rId18"/>
    <p:sldId id="2076137315" r:id="rId19"/>
    <p:sldId id="2076137313" r:id="rId20"/>
    <p:sldId id="2076137314" r:id="rId21"/>
    <p:sldId id="2076137267" r:id="rId22"/>
    <p:sldId id="4395" r:id="rId23"/>
    <p:sldId id="11917" r:id="rId24"/>
    <p:sldId id="2076137329" r:id="rId25"/>
    <p:sldId id="11931" r:id="rId26"/>
    <p:sldId id="2449" r:id="rId27"/>
    <p:sldId id="2076138272" r:id="rId28"/>
    <p:sldId id="2076137913" r:id="rId29"/>
    <p:sldId id="10050" r:id="rId30"/>
    <p:sldId id="10077" r:id="rId31"/>
    <p:sldId id="2076137919" r:id="rId32"/>
    <p:sldId id="2076137914" r:id="rId33"/>
    <p:sldId id="2452" r:id="rId34"/>
    <p:sldId id="330" r:id="rId35"/>
    <p:sldId id="2076137916" r:id="rId36"/>
    <p:sldId id="261" r:id="rId37"/>
    <p:sldId id="262" r:id="rId38"/>
    <p:sldId id="263" r:id="rId39"/>
    <p:sldId id="2076137917" r:id="rId40"/>
    <p:sldId id="2076137920" r:id="rId41"/>
    <p:sldId id="2076137921" r:id="rId42"/>
    <p:sldId id="334" r:id="rId43"/>
    <p:sldId id="2076137918" r:id="rId44"/>
    <p:sldId id="273" r:id="rId45"/>
    <p:sldId id="2076138273" r:id="rId46"/>
    <p:sldId id="2076138274" r:id="rId47"/>
    <p:sldId id="2076137922" r:id="rId48"/>
    <p:sldId id="11934" r:id="rId49"/>
    <p:sldId id="1387" r:id="rId50"/>
    <p:sldId id="2076138103" r:id="rId51"/>
    <p:sldId id="2076138204" r:id="rId52"/>
    <p:sldId id="2076138263" r:id="rId53"/>
    <p:sldId id="2076138205" r:id="rId54"/>
    <p:sldId id="2076138207" r:id="rId55"/>
    <p:sldId id="2076138264" r:id="rId56"/>
    <p:sldId id="2076138221" r:id="rId57"/>
    <p:sldId id="2076138206" r:id="rId58"/>
    <p:sldId id="2076138265" r:id="rId59"/>
    <p:sldId id="2076138275" r:id="rId60"/>
    <p:sldId id="258" r:id="rId61"/>
    <p:sldId id="2076138276" r:id="rId62"/>
    <p:sldId id="2076137323" r:id="rId63"/>
    <p:sldId id="2076137326" r:id="rId64"/>
    <p:sldId id="2076137923" r:id="rId65"/>
    <p:sldId id="2076137328" r:id="rId66"/>
    <p:sldId id="2076138277" r:id="rId67"/>
    <p:sldId id="11915" r:id="rId68"/>
    <p:sldId id="2076137924" r:id="rId69"/>
    <p:sldId id="2076138279" r:id="rId70"/>
    <p:sldId id="2076137929" r:id="rId71"/>
    <p:sldId id="2076136701" r:id="rId72"/>
    <p:sldId id="2076137265" r:id="rId73"/>
    <p:sldId id="10066" r:id="rId74"/>
    <p:sldId id="10067" r:id="rId75"/>
    <p:sldId id="10069" r:id="rId76"/>
    <p:sldId id="10074" r:id="rId77"/>
    <p:sldId id="10075" r:id="rId78"/>
    <p:sldId id="10072" r:id="rId79"/>
    <p:sldId id="10076" r:id="rId80"/>
    <p:sldId id="2076137925" r:id="rId81"/>
    <p:sldId id="10650" r:id="rId82"/>
    <p:sldId id="2076137726" r:id="rId83"/>
    <p:sldId id="2076137722" r:id="rId84"/>
    <p:sldId id="2076137725" r:id="rId85"/>
    <p:sldId id="2076137926" r:id="rId86"/>
    <p:sldId id="266" r:id="rId87"/>
    <p:sldId id="267" r:id="rId88"/>
    <p:sldId id="268" r:id="rId89"/>
    <p:sldId id="271" r:id="rId90"/>
    <p:sldId id="274" r:id="rId91"/>
    <p:sldId id="2451" r:id="rId92"/>
    <p:sldId id="2076137930" r:id="rId93"/>
    <p:sldId id="2076138280" r:id="rId94"/>
    <p:sldId id="2076138270" r:id="rId95"/>
    <p:sldId id="2076138208" r:id="rId96"/>
    <p:sldId id="2076138271" r:id="rId97"/>
    <p:sldId id="2076138222" r:id="rId98"/>
    <p:sldId id="2076138209" r:id="rId99"/>
    <p:sldId id="2076138236" r:id="rId100"/>
    <p:sldId id="2076138225" r:id="rId101"/>
    <p:sldId id="207613822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7886" autoAdjust="0"/>
  </p:normalViewPr>
  <p:slideViewPr>
    <p:cSldViewPr snapToGrid="0">
      <p:cViewPr varScale="1">
        <p:scale>
          <a:sx n="94" d="100"/>
          <a:sy n="94" d="100"/>
        </p:scale>
        <p:origin x="2790" y="78"/>
      </p:cViewPr>
      <p:guideLst/>
    </p:cSldViewPr>
  </p:slideViewPr>
  <p:notesTextViewPr>
    <p:cViewPr>
      <p:scale>
        <a:sx n="1" d="1"/>
        <a:sy n="1" d="1"/>
      </p:scale>
      <p:origin x="0" y="0"/>
    </p:cViewPr>
  </p:notesTextViewPr>
  <p:sorterViewPr>
    <p:cViewPr varScale="1">
      <p:scale>
        <a:sx n="1" d="1"/>
        <a:sy n="1" d="1"/>
      </p:scale>
      <p:origin x="0" y="-390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tableStyles" Target="tableStyles.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presProps" Target="presProps.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6" Type="http://schemas.openxmlformats.org/officeDocument/2006/relationships/image" Target="../media/image76.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6" Type="http://schemas.openxmlformats.org/officeDocument/2006/relationships/image" Target="../media/image76.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6/2/2020 5:16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12</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13</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16</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36</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6/2/2020 5:16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44</a:t>
            </a:fld>
            <a:endParaRPr lang="en-US"/>
          </a:p>
        </p:txBody>
      </p:sp>
    </p:spTree>
    <p:extLst>
      <p:ext uri="{BB962C8B-B14F-4D97-AF65-F5344CB8AC3E}">
        <p14:creationId xmlns:p14="http://schemas.microsoft.com/office/powerpoint/2010/main" val="1232920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5:16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50</a:t>
            </a:fld>
            <a:endParaRPr lang="en-US"/>
          </a:p>
        </p:txBody>
      </p:sp>
    </p:spTree>
    <p:extLst>
      <p:ext uri="{BB962C8B-B14F-4D97-AF65-F5344CB8AC3E}">
        <p14:creationId xmlns:p14="http://schemas.microsoft.com/office/powerpoint/2010/main" val="328101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51</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 Azure Portal</a:t>
            </a:r>
          </a:p>
          <a:p>
            <a:r>
              <a:rPr lang="en-US" dirty="0"/>
              <a:t>Show Synapse Workspace</a:t>
            </a:r>
          </a:p>
          <a:p>
            <a:r>
              <a:rPr lang="en-US" dirty="0"/>
              <a:t>Open Studio</a:t>
            </a:r>
          </a:p>
          <a:p>
            <a:endParaRPr lang="en-US" dirty="0"/>
          </a:p>
          <a:p>
            <a:r>
              <a:rPr lang="en-US" dirty="0"/>
              <a:t>INGEST &amp; EXPLORE</a:t>
            </a:r>
          </a:p>
          <a:p>
            <a:r>
              <a:rPr lang="en-US" dirty="0"/>
              <a:t>Ingest + Copy Data, show sources</a:t>
            </a:r>
          </a:p>
          <a:p>
            <a:r>
              <a:rPr lang="en-US" dirty="0"/>
              <a:t>Data Hub, show Linked Services Data Lake</a:t>
            </a:r>
          </a:p>
          <a:p>
            <a:r>
              <a:rPr lang="en-US" dirty="0"/>
              <a:t>Data Exploration - Show tweets in data lake (query top 100)</a:t>
            </a:r>
          </a:p>
          <a:p>
            <a:r>
              <a:rPr lang="en-US" dirty="0"/>
              <a:t>Orchestrate - SAP TO HANA ADLS, Copy Data, Data Flow</a:t>
            </a:r>
          </a:p>
          <a:p>
            <a:r>
              <a:rPr lang="en-US" dirty="0"/>
              <a:t>Orchestrate - </a:t>
            </a:r>
            <a:r>
              <a:rPr lang="en-US" dirty="0" err="1"/>
              <a:t>MarketingDBMigration</a:t>
            </a:r>
            <a:r>
              <a:rPr lang="en-US" dirty="0"/>
              <a:t>, Notebook</a:t>
            </a:r>
          </a:p>
          <a:p>
            <a:endParaRPr lang="en-US" dirty="0"/>
          </a:p>
          <a:p>
            <a:r>
              <a:rPr lang="en-US" dirty="0"/>
              <a:t>ANALYZE &amp; TRANSFORM</a:t>
            </a:r>
          </a:p>
          <a:p>
            <a:r>
              <a:rPr lang="en-US" dirty="0"/>
              <a:t>Develop (SQL) - "1 SQL Query with Synapse", "2 JSON Extractor"</a:t>
            </a:r>
          </a:p>
          <a:p>
            <a:r>
              <a:rPr lang="en-US" dirty="0"/>
              <a:t>Develop (NB) - "2 </a:t>
            </a:r>
            <a:r>
              <a:rPr lang="en-US" dirty="0" err="1"/>
              <a:t>AutoML</a:t>
            </a:r>
            <a:r>
              <a:rPr lang="en-US" dirty="0"/>
              <a:t> Prod Retail"</a:t>
            </a:r>
          </a:p>
          <a:p>
            <a:endParaRPr lang="en-US" dirty="0"/>
          </a:p>
          <a:p>
            <a:r>
              <a:rPr lang="en-US" dirty="0"/>
              <a:t>REPORT &amp; VISUALIZE</a:t>
            </a:r>
          </a:p>
          <a:p>
            <a:r>
              <a:rPr lang="en-US" dirty="0"/>
              <a:t>Develop (Power BI) - "CDP </a:t>
            </a:r>
            <a:r>
              <a:rPr lang="en-US" dirty="0" err="1"/>
              <a:t>VIsion</a:t>
            </a:r>
            <a:r>
              <a:rPr lang="en-US" dirty="0"/>
              <a:t> Demo", change color, show Q&amp;A</a:t>
            </a:r>
          </a:p>
          <a:p>
            <a:endParaRPr lang="en-US" dirty="0"/>
          </a:p>
          <a:p>
            <a:r>
              <a:rPr lang="en-US" dirty="0"/>
              <a:t>MONITOR &amp; MANAGE</a:t>
            </a:r>
          </a:p>
          <a:p>
            <a:r>
              <a:rPr lang="en-US" dirty="0"/>
              <a:t>Monitor Hub</a:t>
            </a:r>
          </a:p>
          <a:p>
            <a:r>
              <a:rPr lang="en-US" dirty="0"/>
              <a:t>Manage Hub</a:t>
            </a:r>
          </a:p>
        </p:txBody>
      </p:sp>
      <p:sp>
        <p:nvSpPr>
          <p:cNvPr id="4" name="Slide Number Placeholder 3"/>
          <p:cNvSpPr>
            <a:spLocks noGrp="1"/>
          </p:cNvSpPr>
          <p:nvPr>
            <p:ph type="sldNum" sz="quarter" idx="5"/>
          </p:nvPr>
        </p:nvSpPr>
        <p:spPr/>
        <p:txBody>
          <a:bodyPr/>
          <a:lstStyle/>
          <a:p>
            <a:fld id="{09259B3D-005A-450F-B89F-6A3DD53EE3BF}" type="slidenum">
              <a:rPr lang="en-US" smtClean="0"/>
              <a:t>3</a:t>
            </a:fld>
            <a:endParaRPr lang="en-US"/>
          </a:p>
        </p:txBody>
      </p:sp>
    </p:spTree>
    <p:extLst>
      <p:ext uri="{BB962C8B-B14F-4D97-AF65-F5344CB8AC3E}">
        <p14:creationId xmlns:p14="http://schemas.microsoft.com/office/powerpoint/2010/main" val="3125720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6/2/2020 5:16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57</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61</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6/2/2020 5:16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303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5:16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6/2/2020 5:16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43094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6/2/2020 5:16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68431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18636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70511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4242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7310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9354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5159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617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94668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986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8835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32771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590132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7003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505656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04453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39013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57718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08603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43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1842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83750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74662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6884760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5.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528502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6.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1.xml"/><Relationship Id="rId16" Type="http://schemas.openxmlformats.org/officeDocument/2006/relationships/image" Target="../media/image57.svg"/><Relationship Id="rId1" Type="http://schemas.openxmlformats.org/officeDocument/2006/relationships/slideLayout" Target="../slideLayouts/slideLayout66.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7BBF5733_8C304612.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68.xml"/><Relationship Id="rId5" Type="http://schemas.openxmlformats.org/officeDocument/2006/relationships/image" Target="../media/image84.sv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0.xml"/><Relationship Id="rId1" Type="http://schemas.openxmlformats.org/officeDocument/2006/relationships/tags" Target="../tags/tag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48.png"/><Relationship Id="rId2" Type="http://schemas.microsoft.com/office/2018/10/relationships/comments" Target="../comments/modernComment_2E9E_B021CD24.xml"/><Relationship Id="rId1" Type="http://schemas.openxmlformats.org/officeDocument/2006/relationships/slideLayout" Target="../slideLayouts/slideLayout5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1.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image" Target="../media/image97.png"/><Relationship Id="rId1" Type="http://schemas.openxmlformats.org/officeDocument/2006/relationships/slideLayout" Target="../slideLayouts/slideLayout4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svg"/></Relationships>
</file>

<file path=ppt/slides/_rels/slide4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28.xml"/><Relationship Id="rId16" Type="http://schemas.openxmlformats.org/officeDocument/2006/relationships/image" Target="../media/image113.png"/><Relationship Id="rId1" Type="http://schemas.openxmlformats.org/officeDocument/2006/relationships/slideLayout" Target="../slideLayouts/slideLayout48.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101.png"/><Relationship Id="rId15" Type="http://schemas.openxmlformats.org/officeDocument/2006/relationships/image" Target="../media/image112.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svg"/><Relationship Id="rId1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6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microsoft.com/office/2018/10/relationships/comments" Target="../comments/modernComment_2E97_149A884B.xml"/><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66.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66.xml"/><Relationship Id="rId6" Type="http://schemas.openxmlformats.org/officeDocument/2006/relationships/image" Target="../media/image130.png"/><Relationship Id="rId5" Type="http://schemas.openxmlformats.org/officeDocument/2006/relationships/image" Target="../media/image129.jpeg"/><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8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48.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1.xml"/><Relationship Id="rId1" Type="http://schemas.openxmlformats.org/officeDocument/2006/relationships/tags" Target="../tags/tag50.xml"/></Relationships>
</file>

<file path=ppt/slides/_rels/slide8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35.svg"/><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9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1.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image" Target="../media/image99.png"/><Relationship Id="rId1" Type="http://schemas.openxmlformats.org/officeDocument/2006/relationships/slideLayout" Target="../slideLayouts/slideLayout48.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sv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t>Welcome to </a:t>
            </a:r>
            <a:br>
              <a:rPr lang="en-US" dirty="0"/>
            </a:br>
            <a:r>
              <a:rPr lang="en-US" dirty="0"/>
              <a:t>Partner Architect Bootcamp: Day 1</a:t>
            </a:r>
          </a:p>
        </p:txBody>
      </p:sp>
      <p:sp>
        <p:nvSpPr>
          <p:cNvPr id="5" name="Text Placeholder 4">
            <a:extLst>
              <a:ext uri="{FF2B5EF4-FFF2-40B4-BE49-F238E27FC236}">
                <a16:creationId xmlns:a16="http://schemas.microsoft.com/office/drawing/2014/main" id="{37B0ACF8-6A3A-4A00-AFCA-1A17165585A3}"/>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a:solidFill>
                  <a:schemeClr val="tx2"/>
                </a:solidFill>
                <a:latin typeface="+mj-lt"/>
              </a:rPr>
              <a:t>Overview</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a:solidFill>
                  <a:schemeClr val="tx1"/>
                </a:solidFill>
                <a:cs typeface="Segoe UI" panose="020B0502040204020203" pitchFamily="34" charset="0"/>
              </a:rPr>
              <a:t>Load data by manual execution of pipeline or by orchestration.</a:t>
            </a:r>
          </a:p>
          <a:p>
            <a:r>
              <a:rPr lang="en-US" sz="1961" b="1">
                <a:solidFill>
                  <a:schemeClr val="tx2"/>
                </a:solidFill>
                <a:latin typeface="+mj-lt"/>
              </a:rPr>
              <a:t>Benefits</a:t>
            </a:r>
            <a:endParaRPr lang="en-US" sz="1800" b="1">
              <a:solidFill>
                <a:schemeClr val="tx2"/>
              </a:solidFill>
              <a:latin typeface="+mj-lt"/>
            </a:endParaRP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a:solidFill>
                  <a:schemeClr val="tx1"/>
                </a:solidFill>
                <a:cs typeface="Segoe UI" panose="020B0502040204020203" pitchFamily="34" charset="0"/>
              </a:rPr>
              <a:t>Graphical development experience.</a:t>
            </a:r>
          </a:p>
          <a:p>
            <a:pPr>
              <a:lnSpc>
                <a:spcPct val="150000"/>
              </a:lnSpc>
            </a:pPr>
            <a:endParaRPr lang="en-US" sz="1600">
              <a:solidFill>
                <a:schemeClr val="tx1"/>
              </a:solidFill>
              <a:cs typeface="Segoe UI" panose="020B0502040204020203" pitchFamily="34" charset="0"/>
            </a:endParaRPr>
          </a:p>
          <a:p>
            <a:endParaRPr lang="en-US"/>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3"/>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3"/>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4"/>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3"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7</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309643" y="1431793"/>
            <a:ext cx="874317" cy="230832"/>
            <a:chOff x="4673935" y="1201464"/>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312306"/>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20146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7</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:15</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241891" y="2542925"/>
            <a:ext cx="942051" cy="230832"/>
            <a:chOff x="4628701" y="1639575"/>
            <a:chExt cx="629099"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28701" y="1639575"/>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3" y="1783885"/>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8</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6" y="2776841"/>
            <a:ext cx="973935"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lumMod val="50000"/>
                      <a:lumOff val="50000"/>
                    </a:srgbClr>
                  </a:solidFill>
                  <a:latin typeface="Segoe UI" panose="020B0502040204020203" pitchFamily="34" charset="0"/>
                  <a:cs typeface="Segoe UI" panose="020B0502040204020203" pitchFamily="34" charset="0"/>
                </a:rPr>
                <a:t>9</a:t>
              </a: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4" y="4091130"/>
            <a:ext cx="973937"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4" y="3508698"/>
            <a:ext cx="973937"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58" y="5136498"/>
            <a:ext cx="973937"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58" y="4349858"/>
            <a:ext cx="977501"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11:15</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06456" y="4717937"/>
            <a:ext cx="977503" cy="230832"/>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11:45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2" y="5326856"/>
            <a:ext cx="977507"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13:15</a:t>
              </a:r>
            </a:p>
          </p:txBody>
        </p:sp>
      </p:gr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177259"/>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Segoe UI" panose="020B0502040204020203" pitchFamily="34" charset="0"/>
                <a:cs typeface="Segoe UI" panose="020B0502040204020203" pitchFamily="34" charset="0"/>
              </a:rPr>
              <a:t>Track kickoff</a:t>
            </a:r>
            <a:endPar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2" name="Rectangle 121">
            <a:extLst>
              <a:ext uri="{FF2B5EF4-FFF2-40B4-BE49-F238E27FC236}">
                <a16:creationId xmlns:a16="http://schemas.microsoft.com/office/drawing/2014/main" id="{D8166A60-4A1A-A544-BB1E-FE2AC8354AA4}"/>
              </a:ext>
            </a:extLst>
          </p:cNvPr>
          <p:cNvSpPr/>
          <p:nvPr/>
        </p:nvSpPr>
        <p:spPr>
          <a:xfrm>
            <a:off x="1187530" y="1504318"/>
            <a:ext cx="3703719" cy="316913"/>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2633709"/>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1870670"/>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418894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607421"/>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5225656"/>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439302"/>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4820190"/>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End of Day</a:t>
            </a:r>
          </a:p>
        </p:txBody>
      </p:sp>
      <p:grpSp>
        <p:nvGrpSpPr>
          <p:cNvPr id="133" name="Group 132">
            <a:extLst>
              <a:ext uri="{FF2B5EF4-FFF2-40B4-BE49-F238E27FC236}">
                <a16:creationId xmlns:a16="http://schemas.microsoft.com/office/drawing/2014/main" id="{23492B16-9D6F-4D4F-BF36-5ADD0F1712F0}"/>
              </a:ext>
            </a:extLst>
          </p:cNvPr>
          <p:cNvGrpSpPr/>
          <p:nvPr/>
        </p:nvGrpSpPr>
        <p:grpSpPr>
          <a:xfrm>
            <a:off x="199328" y="6097022"/>
            <a:ext cx="978378"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mn-ea"/>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supported activity in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Pig</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U-SQL</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Switch</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MDW in Action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4294967295"/>
          </p:nvPr>
        </p:nvSpPr>
        <p:spPr>
          <a:xfrm>
            <a:off x="588262" y="3976688"/>
            <a:ext cx="8555737" cy="947952"/>
          </a:xfrm>
        </p:spPr>
        <p:txBody>
          <a:bodyPr/>
          <a:lstStyle/>
          <a:p>
            <a:pPr marL="0" indent="0">
              <a:buNone/>
            </a:pPr>
            <a:r>
              <a:rPr lang="en-US" dirty="0">
                <a:solidFill>
                  <a:schemeClr val="bg1"/>
                </a:solidFill>
              </a:rPr>
              <a:t>Ciprian Jichici </a:t>
            </a:r>
          </a:p>
          <a:p>
            <a:pPr marL="0" indent="0">
              <a:buNone/>
            </a:pPr>
            <a:r>
              <a:rPr lang="en-US" dirty="0">
                <a:solidFill>
                  <a:schemeClr val="bg1"/>
                </a:solidFill>
              </a:rPr>
              <a:t>Zoiner Tejada</a:t>
            </a:r>
          </a:p>
        </p:txBody>
      </p:sp>
    </p:spTree>
    <p:extLst>
      <p:ext uri="{BB962C8B-B14F-4D97-AF65-F5344CB8AC3E}">
        <p14:creationId xmlns:p14="http://schemas.microsoft.com/office/powerpoint/2010/main" val="37559125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a:latin typeface="+mn-lt"/>
              </a:rPr>
              <a:t>Fastest is done by batch:</a:t>
            </a:r>
          </a:p>
          <a:p>
            <a:pPr marL="336145" indent="-336145">
              <a:buFont typeface="Arial" panose="020B0604020202020204" pitchFamily="34" charset="0"/>
              <a:buChar char="•"/>
            </a:pPr>
            <a:r>
              <a:rPr lang="en-US" sz="2353">
                <a:latin typeface="+mn-lt"/>
              </a:rPr>
              <a:t>Extract from data source to multiple CSV/Parquet files</a:t>
            </a:r>
          </a:p>
          <a:p>
            <a:pPr marL="336145" indent="-336145">
              <a:buFont typeface="Arial" panose="020B0604020202020204" pitchFamily="34" charset="0"/>
              <a:buChar char="•"/>
            </a:pPr>
            <a:r>
              <a:rPr lang="en-US" sz="2353">
                <a:latin typeface="+mn-lt"/>
              </a:rPr>
              <a:t>Use </a:t>
            </a:r>
            <a:r>
              <a:rPr lang="en-US" sz="2353" err="1">
                <a:latin typeface="+mn-lt"/>
              </a:rPr>
              <a:t>AzCopy</a:t>
            </a:r>
            <a:r>
              <a:rPr lang="en-US" sz="2353">
                <a:latin typeface="+mn-lt"/>
              </a:rPr>
              <a:t> to upload to ADLS</a:t>
            </a:r>
          </a:p>
          <a:p>
            <a:endParaRPr lang="en-US" sz="2353">
              <a:latin typeface="+mn-lt"/>
            </a:endParaRPr>
          </a:p>
          <a:p>
            <a:r>
              <a:rPr lang="en-US" sz="2353" b="1">
                <a:latin typeface="+mn-lt"/>
              </a:rPr>
              <a:t>Alternative is query-insert:</a:t>
            </a:r>
          </a:p>
          <a:p>
            <a:pPr marL="336145" indent="-336145">
              <a:buFont typeface="Arial" panose="020B0604020202020204" pitchFamily="34" charset="0"/>
              <a:buChar char="•"/>
            </a:pPr>
            <a:r>
              <a:rPr lang="en-US" sz="2353">
                <a:latin typeface="+mn-lt"/>
              </a:rPr>
              <a:t>Set up SSIS self-hosted integration runtime on-premises</a:t>
            </a:r>
          </a:p>
          <a:p>
            <a:pPr marL="336145" indent="-336145">
              <a:buFont typeface="Arial" panose="020B0604020202020204" pitchFamily="34" charset="0"/>
              <a:buChar char="•"/>
            </a:pPr>
            <a:r>
              <a:rPr lang="en-US" sz="2353">
                <a:latin typeface="+mn-lt"/>
              </a:rPr>
              <a:t>Use Synapse Pipeline to extract/copy</a:t>
            </a:r>
          </a:p>
          <a:p>
            <a:pPr marL="336145" indent="-336145">
              <a:buFont typeface="Arial" panose="020B0604020202020204" pitchFamily="34" charset="0"/>
              <a:buChar char="•"/>
            </a:pPr>
            <a:r>
              <a:rPr lang="en-US" sz="2353">
                <a:latin typeface="+mn-lt"/>
              </a:rPr>
              <a:t>Use Synapse Pipeline to execute load procedure</a:t>
            </a:r>
          </a:p>
          <a:p>
            <a:endParaRPr lang="en-US" sz="2353">
              <a:latin typeface="+mn-lt"/>
            </a:endParaRPr>
          </a:p>
          <a:p>
            <a:r>
              <a:rPr lang="en-US" sz="2353" b="1">
                <a:latin typeface="+mn-lt"/>
              </a:rPr>
              <a:t>Large Migrations:</a:t>
            </a:r>
          </a:p>
          <a:p>
            <a:pPr marL="336145" indent="-336145">
              <a:buFont typeface="Arial" panose="020B0604020202020204" pitchFamily="34" charset="0"/>
              <a:buChar char="•"/>
            </a:pPr>
            <a:r>
              <a:rPr lang="en-US" sz="2353">
                <a:latin typeface="+mn-lt"/>
              </a:rPr>
              <a:t>Use Azure Data Box where available</a:t>
            </a:r>
          </a:p>
          <a:p>
            <a:endParaRPr lang="en-US" sz="2353">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a:t>Look out for these file format challenges…</a:t>
            </a:r>
          </a:p>
          <a:p>
            <a:pPr lvl="1"/>
            <a:r>
              <a:rPr lang="en-US"/>
              <a:t>Invalid file format</a:t>
            </a:r>
          </a:p>
          <a:p>
            <a:pPr marL="564701" lvl="1" indent="-336145">
              <a:buFont typeface="Arial" panose="020B0604020202020204" pitchFamily="34" charset="0"/>
              <a:buChar char="•"/>
            </a:pPr>
            <a:r>
              <a:rPr lang="en-US"/>
              <a:t>Multiple row types</a:t>
            </a:r>
          </a:p>
          <a:p>
            <a:pPr marL="564701" lvl="1" indent="-336145">
              <a:buFont typeface="Arial" panose="020B0604020202020204" pitchFamily="34" charset="0"/>
              <a:buChar char="•"/>
            </a:pPr>
            <a:r>
              <a:rPr lang="en-US"/>
              <a:t>Ragged columns</a:t>
            </a:r>
          </a:p>
          <a:p>
            <a:pPr lvl="1"/>
            <a:r>
              <a:rPr lang="en-US"/>
              <a:t>Row size &gt; 1Mb</a:t>
            </a:r>
          </a:p>
          <a:p>
            <a:pPr lvl="1"/>
            <a:r>
              <a:rPr lang="en-US"/>
              <a:t>Datetime format/s (e.g., use of nanosecond date time)</a:t>
            </a:r>
          </a:p>
          <a:p>
            <a:pPr lvl="1"/>
            <a:r>
              <a:rPr lang="en-US"/>
              <a:t>NULL value literal/s</a:t>
            </a:r>
          </a:p>
          <a:p>
            <a:pPr lvl="1"/>
            <a:r>
              <a:rPr lang="en-US"/>
              <a:t>Free form text</a:t>
            </a:r>
          </a:p>
          <a:p>
            <a:pPr lvl="1"/>
            <a:r>
              <a:rPr lang="en-US"/>
              <a:t>Parquet partitions</a:t>
            </a:r>
          </a:p>
          <a:p>
            <a:pPr lvl="1"/>
            <a:r>
              <a:rPr lang="en-US"/>
              <a:t>XML data</a:t>
            </a:r>
          </a:p>
          <a:p>
            <a:pPr lvl="1"/>
            <a:r>
              <a:rPr lang="en-US"/>
              <a:t>Use of non-standard line delimiters (e.g., CR)</a:t>
            </a:r>
          </a:p>
          <a:p>
            <a:endParaRPr lang="en-US"/>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Avoid Using Bulk Copy (BCP)</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dirty="0">
                <a:latin typeface="+mn-lt"/>
                <a:cs typeface="Calibri"/>
              </a:rPr>
              <a:t>Green fields:</a:t>
            </a:r>
            <a:r>
              <a:rPr lang="en-US" sz="2800" b="1" spc="15" dirty="0">
                <a:latin typeface="+mn-lt"/>
                <a:cs typeface="Calibri"/>
              </a:rPr>
              <a:t> </a:t>
            </a:r>
            <a:r>
              <a:rPr lang="en-US" sz="2800" b="1" spc="-15" dirty="0">
                <a:latin typeface="+mn-lt"/>
                <a:cs typeface="Calibri"/>
              </a:rPr>
              <a:t>Never</a:t>
            </a:r>
            <a:endParaRPr lang="en-US" sz="2800" b="1" dirty="0">
              <a:latin typeface="+mn-lt"/>
              <a:cs typeface="Calibri"/>
            </a:endParaRPr>
          </a:p>
          <a:p>
            <a:pPr marL="698366" lvl="1" indent="-229191">
              <a:spcBef>
                <a:spcPts val="245"/>
              </a:spcBef>
              <a:buFont typeface="Arial"/>
              <a:buChar char="•"/>
              <a:tabLst>
                <a:tab pos="699001" algn="l"/>
              </a:tabLst>
            </a:pPr>
            <a:r>
              <a:rPr lang="en-US" sz="2400" spc="-10" dirty="0">
                <a:cs typeface="Calibri"/>
              </a:rPr>
              <a:t>Network </a:t>
            </a:r>
            <a:r>
              <a:rPr lang="en-US" sz="2400" spc="-20" dirty="0">
                <a:cs typeface="Calibri"/>
              </a:rPr>
              <a:t>unreliability, </a:t>
            </a:r>
            <a:r>
              <a:rPr lang="en-US" sz="2400" spc="-5" dirty="0">
                <a:cs typeface="Calibri"/>
              </a:rPr>
              <a:t>no</a:t>
            </a:r>
            <a:r>
              <a:rPr lang="en-US" sz="2400" spc="-20" dirty="0">
                <a:cs typeface="Calibri"/>
              </a:rPr>
              <a:t> </a:t>
            </a:r>
            <a:r>
              <a:rPr lang="en-US" sz="2400" spc="-5" dirty="0">
                <a:cs typeface="Calibri"/>
              </a:rPr>
              <a:t>retries</a:t>
            </a:r>
            <a:endParaRPr lang="en-US" sz="2400" dirty="0">
              <a:cs typeface="Calibri"/>
            </a:endParaRPr>
          </a:p>
          <a:p>
            <a:pPr marL="698366" lvl="1" indent="-229191">
              <a:spcBef>
                <a:spcPts val="215"/>
              </a:spcBef>
              <a:buFont typeface="Arial"/>
              <a:buChar char="•"/>
              <a:tabLst>
                <a:tab pos="699001" algn="l"/>
              </a:tabLst>
            </a:pPr>
            <a:r>
              <a:rPr lang="en-US" sz="2400" dirty="0">
                <a:cs typeface="Calibri"/>
              </a:rPr>
              <a:t>Needs </a:t>
            </a:r>
            <a:r>
              <a:rPr lang="en-US" sz="2400" spc="-10" dirty="0">
                <a:cs typeface="Calibri"/>
              </a:rPr>
              <a:t>VM </a:t>
            </a:r>
            <a:r>
              <a:rPr lang="en-US" sz="2400" dirty="0">
                <a:cs typeface="Calibri"/>
              </a:rPr>
              <a:t>in cloud, </a:t>
            </a:r>
            <a:r>
              <a:rPr lang="en-US" sz="2400" spc="-10" dirty="0">
                <a:cs typeface="Calibri"/>
              </a:rPr>
              <a:t>performance dependent </a:t>
            </a:r>
            <a:r>
              <a:rPr lang="en-US" sz="2400" spc="-5" dirty="0">
                <a:cs typeface="Calibri"/>
              </a:rPr>
              <a:t>on VM</a:t>
            </a:r>
            <a:r>
              <a:rPr lang="en-US" sz="2400" spc="20" dirty="0">
                <a:cs typeface="Calibri"/>
              </a:rPr>
              <a:t> </a:t>
            </a:r>
            <a:r>
              <a:rPr lang="en-US" sz="2400" spc="-15" dirty="0">
                <a:cs typeface="Calibri"/>
              </a:rPr>
              <a:t>configuration</a:t>
            </a:r>
            <a:endParaRPr lang="en-US" sz="2400" dirty="0">
              <a:cs typeface="Calibri"/>
            </a:endParaRPr>
          </a:p>
          <a:p>
            <a:pPr marL="698366" lvl="1" indent="-229191">
              <a:spcBef>
                <a:spcPts val="204"/>
              </a:spcBef>
              <a:buFont typeface="Arial"/>
              <a:buChar char="•"/>
              <a:tabLst>
                <a:tab pos="699001" algn="l"/>
              </a:tabLst>
            </a:pPr>
            <a:r>
              <a:rPr lang="en-US" sz="2400" spc="-5" dirty="0">
                <a:cs typeface="Calibri"/>
              </a:rPr>
              <a:t>Doesn’t support</a:t>
            </a:r>
            <a:r>
              <a:rPr lang="en-US" sz="2400" spc="-10" dirty="0">
                <a:cs typeface="Calibri"/>
              </a:rPr>
              <a:t> </a:t>
            </a:r>
            <a:r>
              <a:rPr lang="en-US" sz="2400" dirty="0">
                <a:cs typeface="Calibri"/>
              </a:rPr>
              <a:t>ADLS</a:t>
            </a:r>
          </a:p>
          <a:p>
            <a:pPr marL="698366" lvl="1" indent="-229191">
              <a:spcBef>
                <a:spcPts val="215"/>
              </a:spcBef>
              <a:buFont typeface="Arial"/>
              <a:buChar char="•"/>
              <a:tabLst>
                <a:tab pos="699001" algn="l"/>
              </a:tabLst>
            </a:pPr>
            <a:r>
              <a:rPr lang="en-US" sz="2400" spc="-5" dirty="0">
                <a:cs typeface="Calibri"/>
              </a:rPr>
              <a:t>Reduces</a:t>
            </a:r>
            <a:r>
              <a:rPr lang="en-US" sz="2400" spc="-25" dirty="0">
                <a:cs typeface="Calibri"/>
              </a:rPr>
              <a:t> </a:t>
            </a:r>
            <a:r>
              <a:rPr lang="en-US" sz="2400" spc="-10" dirty="0">
                <a:cs typeface="Calibri"/>
              </a:rPr>
              <a:t>concurrency</a:t>
            </a:r>
            <a:endParaRPr lang="en-US" sz="2400" dirty="0">
              <a:cs typeface="Calibri"/>
            </a:endParaRPr>
          </a:p>
          <a:p>
            <a:pPr marL="698366" lvl="1" indent="-229191">
              <a:spcBef>
                <a:spcPts val="220"/>
              </a:spcBef>
              <a:buFont typeface="Arial"/>
              <a:buChar char="•"/>
              <a:tabLst>
                <a:tab pos="699001" algn="l"/>
              </a:tabLst>
            </a:pPr>
            <a:r>
              <a:rPr lang="en-US" sz="2400" spc="-15" dirty="0">
                <a:cs typeface="Calibri"/>
              </a:rPr>
              <a:t>Control-gated </a:t>
            </a:r>
            <a:r>
              <a:rPr lang="en-US" sz="2400" spc="-10" dirty="0">
                <a:cs typeface="Calibri"/>
              </a:rPr>
              <a:t>performance </a:t>
            </a:r>
            <a:r>
              <a:rPr lang="en-US" sz="2400" spc="-5" dirty="0">
                <a:cs typeface="Calibri"/>
              </a:rPr>
              <a:t>limitation, </a:t>
            </a:r>
            <a:r>
              <a:rPr lang="en-US" sz="2400" spc="-10" dirty="0">
                <a:cs typeface="Calibri"/>
              </a:rPr>
              <a:t>can </a:t>
            </a:r>
            <a:r>
              <a:rPr lang="en-US" sz="2400" spc="-5" dirty="0">
                <a:cs typeface="Calibri"/>
              </a:rPr>
              <a:t>not </a:t>
            </a:r>
            <a:r>
              <a:rPr lang="en-US" sz="2400" spc="-10" dirty="0">
                <a:cs typeface="Calibri"/>
              </a:rPr>
              <a:t>scale </a:t>
            </a:r>
            <a:r>
              <a:rPr lang="en-US" sz="2400" dirty="0">
                <a:cs typeface="Calibri"/>
              </a:rPr>
              <a:t>with</a:t>
            </a:r>
            <a:r>
              <a:rPr lang="en-US" sz="2400" spc="-55" dirty="0">
                <a:cs typeface="Calibri"/>
              </a:rPr>
              <a:t> </a:t>
            </a:r>
            <a:r>
              <a:rPr lang="en-US" sz="2400" spc="-5" dirty="0">
                <a:cs typeface="Calibri"/>
              </a:rPr>
              <a:t>DWU</a:t>
            </a:r>
            <a:endParaRPr lang="en-US" sz="2400" dirty="0">
              <a:cs typeface="Calibri"/>
            </a:endParaRPr>
          </a:p>
          <a:p>
            <a:pPr lvl="1">
              <a:spcBef>
                <a:spcPts val="5"/>
              </a:spcBef>
              <a:buFont typeface="Arial"/>
              <a:buChar char="•"/>
            </a:pPr>
            <a:endParaRPr lang="en-US" sz="3050" dirty="0">
              <a:cs typeface="Calibri"/>
            </a:endParaRPr>
          </a:p>
          <a:p>
            <a:pPr marL="12063" indent="0">
              <a:buNone/>
              <a:tabLst>
                <a:tab pos="241889" algn="l"/>
              </a:tabLst>
            </a:pPr>
            <a:r>
              <a:rPr lang="en-US" sz="2800" b="1" spc="-15" dirty="0">
                <a:latin typeface="+mn-lt"/>
                <a:cs typeface="Calibri"/>
              </a:rPr>
              <a:t>Migrations:</a:t>
            </a:r>
            <a:endParaRPr lang="en-US" sz="2800" b="1" dirty="0">
              <a:latin typeface="+mn-lt"/>
              <a:cs typeface="Calibri"/>
            </a:endParaRPr>
          </a:p>
          <a:p>
            <a:pPr marL="698366" lvl="1" indent="-229191">
              <a:spcBef>
                <a:spcPts val="235"/>
              </a:spcBef>
              <a:buFont typeface="Arial"/>
              <a:buChar char="•"/>
              <a:tabLst>
                <a:tab pos="699001" algn="l"/>
              </a:tabLst>
            </a:pPr>
            <a:r>
              <a:rPr lang="en-US" sz="2400" spc="-50" dirty="0">
                <a:cs typeface="Calibri"/>
              </a:rPr>
              <a:t>Use </a:t>
            </a:r>
            <a:r>
              <a:rPr lang="en-US" sz="2400" b="1" dirty="0">
                <a:cs typeface="Calibri"/>
              </a:rPr>
              <a:t>Synapse Pipeline </a:t>
            </a:r>
            <a:r>
              <a:rPr lang="en-US" sz="2400" spc="-5" dirty="0">
                <a:cs typeface="Calibri"/>
              </a:rPr>
              <a:t>or</a:t>
            </a:r>
            <a:r>
              <a:rPr lang="en-US" sz="2400" spc="15" dirty="0">
                <a:cs typeface="Calibri"/>
              </a:rPr>
              <a:t> </a:t>
            </a:r>
            <a:r>
              <a:rPr lang="en-US" sz="2400" b="1" spc="-15" dirty="0" err="1">
                <a:cs typeface="Calibri"/>
              </a:rPr>
              <a:t>AzCopy</a:t>
            </a:r>
            <a:endParaRPr lang="en-US" sz="2400" b="1" dirty="0">
              <a:cs typeface="Calibri"/>
            </a:endParaRPr>
          </a:p>
          <a:p>
            <a:pPr marL="698366" lvl="1" indent="-229191">
              <a:spcBef>
                <a:spcPts val="215"/>
              </a:spcBef>
              <a:buFont typeface="Arial"/>
              <a:buChar char="•"/>
              <a:tabLst>
                <a:tab pos="699001" algn="l"/>
              </a:tabLst>
            </a:pPr>
            <a:r>
              <a:rPr lang="en-US" sz="2400" dirty="0">
                <a:cs typeface="Calibri"/>
              </a:rPr>
              <a:t>Bulk </a:t>
            </a:r>
            <a:r>
              <a:rPr lang="en-US" sz="2400" spc="-10" dirty="0">
                <a:cs typeface="Calibri"/>
              </a:rPr>
              <a:t>Copy </a:t>
            </a:r>
            <a:r>
              <a:rPr lang="en-US" sz="2400" dirty="0">
                <a:cs typeface="Calibri"/>
              </a:rPr>
              <a:t>will </a:t>
            </a:r>
            <a:r>
              <a:rPr lang="en-US" sz="2400" spc="-10" dirty="0">
                <a:cs typeface="Calibri"/>
              </a:rPr>
              <a:t>work, </a:t>
            </a:r>
            <a:r>
              <a:rPr lang="en-US" sz="2400" spc="-5" dirty="0">
                <a:cs typeface="Calibri"/>
              </a:rPr>
              <a:t>but </a:t>
            </a:r>
            <a:r>
              <a:rPr lang="en-US" sz="2400" dirty="0">
                <a:cs typeface="Calibri"/>
              </a:rPr>
              <a:t>it will </a:t>
            </a:r>
            <a:r>
              <a:rPr lang="en-US" sz="2400" spc="-5" dirty="0">
                <a:cs typeface="Calibri"/>
              </a:rPr>
              <a:t>be </a:t>
            </a:r>
            <a:r>
              <a:rPr lang="en-US" sz="2400" spc="-10" dirty="0">
                <a:cs typeface="Calibri"/>
              </a:rPr>
              <a:t>slower </a:t>
            </a:r>
            <a:r>
              <a:rPr lang="en-US" sz="2400" dirty="0">
                <a:cs typeface="Calibri"/>
              </a:rPr>
              <a:t>than </a:t>
            </a:r>
            <a:r>
              <a:rPr lang="en-US" sz="2400" spc="-5" dirty="0">
                <a:cs typeface="Calibri"/>
              </a:rPr>
              <a:t>other</a:t>
            </a:r>
            <a:r>
              <a:rPr lang="en-US" sz="2400" spc="-85" dirty="0">
                <a:cs typeface="Calibri"/>
              </a:rPr>
              <a:t> </a:t>
            </a:r>
            <a:r>
              <a:rPr lang="en-US" sz="2400" spc="-5" dirty="0">
                <a:cs typeface="Calibri"/>
              </a:rPr>
              <a:t>methods</a:t>
            </a:r>
            <a:endParaRPr lang="en-US" sz="2400" dirty="0">
              <a:cs typeface="Calibri"/>
            </a:endParaRPr>
          </a:p>
          <a:p>
            <a:endParaRPr lang="en-US" dirty="0">
              <a:latin typeface="+mn-lt"/>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Data Loading &amp; Data Lake Organization</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7156645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Activity: group-based whiteboard exercise</a:t>
            </a:r>
            <a:br>
              <a:rPr lang="en-US" dirty="0"/>
            </a:br>
            <a:r>
              <a:rPr lang="en-US" dirty="0"/>
              <a:t>Data Lake Design &amp; Security Considerations </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https://github.com/solliancenet/data-ai-partner-bootcamp/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3"/>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4"/>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5"/>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6"/>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7"/>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4"/>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5"/>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6"/>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51</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Data Transformations</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Using Spark notebooks to transform data.</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464099"/>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42 64 90</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57181"/>
            <a:ext cx="4762500" cy="474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1" u="none" strike="noStrike" kern="1200" cap="none" spc="0" normalizeH="0" baseline="0" noProof="0" dirty="0">
                  <a:ln>
                    <a:noFill/>
                  </a:ln>
                  <a:solidFill>
                    <a:srgbClr val="1A1A1A"/>
                  </a:solidFill>
                  <a:effectLst/>
                  <a:uLnTx/>
                  <a:uFillTx/>
                  <a:latin typeface="Segoe UI"/>
                  <a:ea typeface="+mn-ea"/>
                  <a:cs typeface="+mn-cs"/>
                </a:rPr>
                <a:t>Please take this time for a 1-hour break</a:t>
              </a:r>
              <a:endParaRPr kumimoji="0" lang="en-US" sz="4000" b="0" i="1" u="none" strike="noStrike" kern="1200" cap="none" spc="0" normalizeH="0" baseline="0" noProof="0" dirty="0">
                <a:ln>
                  <a:noFill/>
                </a:ln>
                <a:solidFill>
                  <a:srgbClr val="1A1A1A"/>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3200" b="0" i="1"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 name="Slide Number Placehold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6A2566-BF17-4568-96F5-227DF6133B55}"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800" b="0" i="0" u="none" strike="noStrike" kern="1200" cap="none" spc="0" normalizeH="0" baseline="0" noProof="0">
                <a:ln>
                  <a:noFill/>
                </a:ln>
                <a:solidFill>
                  <a:srgbClr val="002050"/>
                </a:solidFill>
                <a:effectLst/>
                <a:uLnTx/>
                <a:uFillTx/>
                <a:latin typeface="Segoe UI"/>
                <a:ea typeface="+mn-ea"/>
                <a:cs typeface="+mn-cs"/>
              </a:rPr>
              <a:t>Now, take time to relax and come back refreshed for our next activity</a:t>
            </a:r>
          </a:p>
        </p:txBody>
      </p:sp>
    </p:spTree>
    <p:extLst>
      <p:ext uri="{BB962C8B-B14F-4D97-AF65-F5344CB8AC3E}">
        <p14:creationId xmlns:p14="http://schemas.microsoft.com/office/powerpoint/2010/main" val="67860756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Data Integration Part 2</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Thank you for your participation in the Day 1 Partner Technical Boot Camp</a:t>
              </a:r>
              <a:endParaRPr lang="en-US" sz="4000" i="1" dirty="0">
                <a:solidFill>
                  <a:schemeClr val="dk1"/>
                </a:solidFill>
              </a:endParaRPr>
            </a:p>
          </p:txBody>
        </p:sp>
      </p:grpSp>
    </p:spTree>
    <p:extLst>
      <p:ext uri="{BB962C8B-B14F-4D97-AF65-F5344CB8AC3E}">
        <p14:creationId xmlns:p14="http://schemas.microsoft.com/office/powerpoint/2010/main" val="18261524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dcmitype/"/>
    <ds:schemaRef ds:uri="http://schemas.microsoft.com/office/infopath/2007/PartnerControls"/>
    <ds:schemaRef ds:uri="http://purl.org/dc/elements/1.1/"/>
    <ds:schemaRef ds:uri="http://schemas.microsoft.com/office/2006/metadata/properties"/>
    <ds:schemaRef ds:uri="7a42ea66-c3dc-4710-b631-02025482a5dd"/>
    <ds:schemaRef ds:uri="http://schemas.microsoft.com/office/2006/documentManagement/types"/>
    <ds:schemaRef ds:uri="http://purl.org/dc/terms/"/>
    <ds:schemaRef ds:uri="http://schemas.openxmlformats.org/package/2006/metadata/core-properties"/>
    <ds:schemaRef ds:uri="dba1f193-0e30-4fc9-87d8-4653d789ea3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2162</TotalTime>
  <Words>7260</Words>
  <Application>Microsoft Office PowerPoint</Application>
  <PresentationFormat>Widescreen</PresentationFormat>
  <Paragraphs>1195</Paragraphs>
  <Slides>95</Slides>
  <Notes>39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95</vt:i4>
      </vt:variant>
    </vt:vector>
  </HeadingPairs>
  <TitlesOfParts>
    <vt:vector size="109"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White Template</vt:lpstr>
      <vt:lpstr>Welcome to  Partner Architect Bootcamp: Day 1</vt:lpstr>
      <vt:lpstr>PowerPoint Presentation</vt:lpstr>
      <vt:lpstr>MDW in Action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Avoid Using Bulk Copy (BCP)</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PowerPoint Presentation</vt:lpstr>
      <vt:lpstr>Breakout Activity: Data Lake Design &amp; Security Considerations </vt:lpstr>
      <vt:lpstr>DEMO: How to whiteboard designs</vt:lpstr>
      <vt:lpstr>Activity: group-based whiteboard exercise Data Lake Design &amp; Security Considerations </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PowerPoint Presentation</vt:lpstr>
      <vt:lpstr>Hands-On Build Activity:  Data Integration Part 2</vt:lpstr>
      <vt:lpstr>Lab: individual lab exercise Data Integration Part 2</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Zoiner Tejada</dc:creator>
  <cp:lastModifiedBy>Zoiner Tejada</cp:lastModifiedBy>
  <cp:revision>117</cp:revision>
  <dcterms:created xsi:type="dcterms:W3CDTF">2020-05-01T23:34:12Z</dcterms:created>
  <dcterms:modified xsi:type="dcterms:W3CDTF">2020-06-02T13:11:35Z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